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428" r:id="rId3"/>
    <p:sldId id="437" r:id="rId4"/>
    <p:sldId id="429" r:id="rId5"/>
    <p:sldId id="436" r:id="rId6"/>
    <p:sldId id="438" r:id="rId7"/>
    <p:sldId id="441" r:id="rId8"/>
    <p:sldId id="439" r:id="rId9"/>
    <p:sldId id="440" r:id="rId10"/>
    <p:sldId id="27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19437-7FE7-4EEA-A21F-73BF9E2AD385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4FDB1-A343-4D44-BFD4-E3D7A2987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10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AFFFC7-2979-159E-23DA-9363B2A61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932D932-879A-EEEF-C2EE-048607DD3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EA318D-AA61-9F05-9032-B10894E8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2E85-BD22-4B65-A80A-BCD4B2DE5304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B78350-258D-DDB3-01FA-825706102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Физика звезд: теория и наблюдения, МГУ, 26-30 июня 2023г.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97EDA1-BF86-67C1-A912-3BE42078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8CC4-2799-48F4-B154-0122E0B8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10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28EA5F-7B1A-C49A-265B-A4A20532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0B4E070-7423-CE77-84E0-93D2C610C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C3FCD6-631B-9764-0D3E-6092CE905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E2FD-6C54-4C7A-A835-37D40EF329F7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3292A1-623B-77DA-2563-E597D1CC6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Физика звезд: теория и наблюдения, МГУ, 26-30 июня 2023г.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8C0327-324E-62AF-C077-DFF3724F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8CC4-2799-48F4-B154-0122E0B8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7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6910B18-B1F7-AADE-7687-54528341E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BD21736-F1AF-2B89-98F0-CF478F291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C847F3-9696-9CF9-DA61-5436C49BE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C55B-421A-4537-8217-EDABE471EC23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276BE1-02A9-9834-F648-4A0BDA2A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Физика звезд: теория и наблюдения, МГУ, 26-30 июня 2023г.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9CBCF6-C6D2-DE3B-31C8-840383F60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8CC4-2799-48F4-B154-0122E0B8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21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01D30E-62FD-EF9D-95D6-973603A16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B4F1B6-A983-A4FE-5A44-906C56523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444553-6C54-69FA-A9EA-EB9857483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E22D-16C0-4AC3-826E-A6283536D882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0B6992-FEDF-9E33-F85B-AE657804C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Физика звезд: теория и наблюдения, МГУ, 26-30 июня 2023г.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33D2F3-7916-4CCC-8770-27D82558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8CC4-2799-48F4-B154-0122E0B8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46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65C544-9FC3-F8F5-DB57-2DBEB942D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A011B8A-60B4-F202-C32E-551B78690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F3DCC7-F7AE-C503-7828-601CAFDB8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A31D-362F-43F3-9469-BF917902BB8D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874F89-DFBD-810F-5B41-7C0CCA5BA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Физика звезд: теория и наблюдения, МГУ, 26-30 июня 2023г.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02D634-F98A-C432-6740-478945BB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8CC4-2799-48F4-B154-0122E0B8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28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478247-40BB-9F5A-C3B0-009B6D438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E10871-08F6-4537-E964-F28066E66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13DAC26-F160-B9E7-8FA9-5353FB896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3779CE1-2B5C-ABA4-8C5E-AA66946C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00EB-5479-4882-A8A9-FADE92E6D07C}" type="datetime1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E193C23-64FF-D4A7-80ED-D609E7508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Физика звезд: теория и наблюдения, МГУ, 26-30 июня 2023г.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E849155-5BCA-8D77-4AEF-B60E5FF44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8CC4-2799-48F4-B154-0122E0B8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91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17319E-1F61-6EF7-B8E2-85548836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C6FC254-2BF7-F582-0164-5171B0677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A14C21-A440-FC1F-AF56-323BFA765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613891C-F00C-ACE7-8D56-B499BC4C4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11BB568-C24D-02AE-C749-40DF9A6A5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AEB1648-5D7F-44F9-6057-FC79EF9E5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2547-956F-4284-B84E-697C02F1D216}" type="datetime1">
              <a:rPr lang="ru-RU" smtClean="0"/>
              <a:t>27.06.2023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C0BF20-A237-1BBB-10D1-D9802159B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Физика звезд: теория и наблюдения, МГУ, 26-30 июня 2023г.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8AC59BB-C898-626A-7499-DFA91BD16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8CC4-2799-48F4-B154-0122E0B8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8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40EB2D-1226-C90B-5693-A548DC49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32534E5-128F-7738-AC5F-2438C3111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BACE-D798-4DAC-9805-0AD4158171FE}" type="datetime1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C65E8EC-D9F0-7402-D347-6D9FFF101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Физика звезд: теория и наблюдения, МГУ, 26-30 июня 2023г.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076958E-8448-A0B2-27E2-79C1B5DD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8CC4-2799-48F4-B154-0122E0B8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26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5C9FD75-FBF0-ADAD-1B38-ABB6646A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A374-B7A5-45A4-BBC5-7C4F6CE62AF9}" type="datetime1">
              <a:rPr lang="ru-RU" smtClean="0"/>
              <a:t>27.06.2023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5195928-228A-A335-1AE6-72F7741F2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Физика звезд: теория и наблюдения, МГУ, 26-30 июня 2023г.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391B68E-677F-CE78-4159-49D4A0D68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8CC4-2799-48F4-B154-0122E0B8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20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A776B9-F93F-ED14-B1EC-C6F8627F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57D4BD-0222-5D62-F26D-4AB4CD42C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7365746-82BE-CF5C-62DC-BB57FB958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C87F937-7F99-EA23-198F-69E4CCC69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E767-4907-4DDC-A1E1-B91403F9CFF8}" type="datetime1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5E24FAA-964F-CE51-654B-0663A998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Физика звезд: теория и наблюдения, МГУ, 26-30 июня 2023г.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A3D320A-D68A-0EFF-8BAC-E770EEB2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8CC4-2799-48F4-B154-0122E0B8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79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91B946-C075-EB65-85FC-6B7BDC60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B65391-AEE5-B268-9978-A63DB5BFDE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2AE4C5D-7DBD-245D-0863-7D751D197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AD93719-20C5-FAD3-2957-9A09815B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E76B-8CEE-4029-8B49-A1E16F2957B3}" type="datetime1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619FE3D-E3B6-EC1B-40D5-DAB36D385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Физика звезд: теория и наблюдения, МГУ, 26-30 июня 2023г.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1E9CA11-AE31-B3DA-0C11-29D12FF83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8CC4-2799-48F4-B154-0122E0B8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738041-4840-958B-F874-73C5F2688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0132CD5-A97D-FF43-F046-9E8ABCBC7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D57902-9A45-34FF-99D5-A370D1166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0D0EF-EE92-42A0-BE33-E73ECD4AC154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CA9BF6-3685-8491-387D-B5C295ACD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Физика звезд: теория и наблюдения, МГУ, 26-30 июня 2023г.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23912D-16F3-6E53-BDA6-4F56BEBB0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C8CC4-2799-48F4-B154-0122E0B8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92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ana@inasan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89183B-C25D-3EEA-9B3E-4E5F71C04A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Спектроскопические и астрофизические параметры звезд в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Gaia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 DR3: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независимый тест с каталогом широких пар звезд</a:t>
            </a:r>
            <a:r>
              <a:rPr lang="en-US" sz="360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61583A9-68C8-5EEE-99F3-6FB985F88C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latin typeface="Comic Sans MS" panose="030F0702030302020204" pitchFamily="66" charset="0"/>
              </a:rPr>
              <a:t>Д.А.Ковалева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  <a:hlinkClick r:id="rId2"/>
              </a:rPr>
              <a:t>dana@inasan.ru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dirty="0">
                <a:latin typeface="Comic Sans MS" panose="030F0702030302020204" pitchFamily="66" charset="0"/>
              </a:rPr>
              <a:t>Институт астрономии РАН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39C4BCE-CF47-2510-946C-5DBAC8DAE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1" y="6356350"/>
            <a:ext cx="5437238" cy="365125"/>
          </a:xfrm>
        </p:spPr>
        <p:txBody>
          <a:bodyPr/>
          <a:lstStyle/>
          <a:p>
            <a:r>
              <a:rPr lang="ru-RU" dirty="0"/>
              <a:t>Физика звезд: теория и наблюдения, МГУ, 26-30 июня 2023г.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56B1DE3-8540-8AE5-9328-1C92C3158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8CC4-2799-48F4-B154-0122E0B8DC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70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10D152-D806-71B6-C939-AFEB314C1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Результаты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15FF19-DC49-82A1-384A-46F8EA10C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39" y="1455174"/>
            <a:ext cx="11169445" cy="4721789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Мы используем данные каталога широких двойных </a:t>
            </a:r>
            <a:r>
              <a:rPr lang="en-US" dirty="0">
                <a:latin typeface="Comic Sans MS" panose="030F0702030302020204" pitchFamily="66" charset="0"/>
              </a:rPr>
              <a:t>Gaia eDR3 (El </a:t>
            </a:r>
            <a:r>
              <a:rPr lang="en-US" dirty="0" err="1">
                <a:latin typeface="Comic Sans MS" panose="030F0702030302020204" pitchFamily="66" charset="0"/>
              </a:rPr>
              <a:t>Badry</a:t>
            </a:r>
            <a:r>
              <a:rPr lang="en-US" dirty="0">
                <a:latin typeface="Comic Sans MS" panose="030F0702030302020204" pitchFamily="66" charset="0"/>
              </a:rPr>
              <a:t> et al. 2021)</a:t>
            </a:r>
            <a:r>
              <a:rPr lang="ru-RU" dirty="0">
                <a:latin typeface="Comic Sans MS" panose="030F0702030302020204" pitchFamily="66" charset="0"/>
              </a:rPr>
              <a:t>, предполагая общее происхождение для компонентов пар с низкой вероятностью случайного совпадения пространственно-кинематических характеристик.</a:t>
            </a:r>
          </a:p>
          <a:p>
            <a:r>
              <a:rPr lang="ru-RU" dirty="0">
                <a:latin typeface="Comic Sans MS" panose="030F0702030302020204" pitchFamily="66" charset="0"/>
              </a:rPr>
              <a:t>Это позволяет самосогласованно протестировать надежность значений лучевых скоростей и астрофизических параметров </a:t>
            </a:r>
            <a:r>
              <a:rPr lang="en-US" dirty="0">
                <a:latin typeface="Comic Sans MS" panose="030F0702030302020204" pitchFamily="66" charset="0"/>
              </a:rPr>
              <a:t>Gaia DR3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en-US" dirty="0">
                <a:latin typeface="Comic Sans MS" panose="030F0702030302020204" pitchFamily="66" charset="0"/>
              </a:rPr>
              <a:t>A_G, [Fe/H], Age, - </a:t>
            </a:r>
            <a:r>
              <a:rPr lang="ru-RU" dirty="0">
                <a:latin typeface="Comic Sans MS" panose="030F0702030302020204" pitchFamily="66" charset="0"/>
              </a:rPr>
              <a:t>а также выполнить независимую калибровку ошибок. </a:t>
            </a:r>
          </a:p>
          <a:p>
            <a:r>
              <a:rPr lang="ru-RU" dirty="0">
                <a:latin typeface="Comic Sans MS" panose="030F0702030302020204" pitchFamily="66" charset="0"/>
              </a:rPr>
              <a:t>Из протестированных астрофизических параметров </a:t>
            </a:r>
            <a:r>
              <a:rPr lang="en-US" dirty="0">
                <a:latin typeface="Comic Sans MS" panose="030F0702030302020204" pitchFamily="66" charset="0"/>
              </a:rPr>
              <a:t>GSP-Phot</a:t>
            </a:r>
            <a:r>
              <a:rPr lang="ru-RU" dirty="0">
                <a:latin typeface="Comic Sans MS" panose="030F0702030302020204" pitchFamily="66" charset="0"/>
              </a:rPr>
              <a:t> наиболее выраженную корреляцию с вероятностью общего происхождения компонентов показывает металличность </a:t>
            </a:r>
            <a:r>
              <a:rPr lang="en-US" dirty="0">
                <a:latin typeface="Comic Sans MS" panose="030F0702030302020204" pitchFamily="66" charset="0"/>
              </a:rPr>
              <a:t>[Fe/H]</a:t>
            </a:r>
            <a:r>
              <a:rPr lang="ru-RU" dirty="0">
                <a:latin typeface="Comic Sans MS" panose="030F0702030302020204" pitchFamily="66" charset="0"/>
              </a:rPr>
              <a:t>. При этом номинальные ошибки в каталоге занижены на порядок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>
                <a:latin typeface="Comic Sans MS" panose="030F0702030302020204" pitchFamily="66" charset="0"/>
              </a:rPr>
              <a:t>Возможно, есть систематическая зависимость оценок </a:t>
            </a:r>
            <a:r>
              <a:rPr lang="en-US" dirty="0">
                <a:latin typeface="Comic Sans MS" panose="030F0702030302020204" pitchFamily="66" charset="0"/>
              </a:rPr>
              <a:t>[Fe/H]</a:t>
            </a:r>
            <a:r>
              <a:rPr lang="ru-RU" dirty="0">
                <a:latin typeface="Comic Sans MS" panose="030F0702030302020204" pitchFamily="66" charset="0"/>
              </a:rPr>
              <a:t> от температуры. В будущих релизах – оценки с </a:t>
            </a:r>
            <a:r>
              <a:rPr lang="en-US" dirty="0">
                <a:latin typeface="Comic Sans MS" panose="030F0702030302020204" pitchFamily="66" charset="0"/>
              </a:rPr>
              <a:t>GSP-Spec?</a:t>
            </a:r>
            <a:endParaRPr lang="ru-RU" dirty="0"/>
          </a:p>
          <a:p>
            <a:r>
              <a:rPr lang="ru-RU" dirty="0">
                <a:latin typeface="Comic Sans MS" panose="030F0702030302020204" pitchFamily="66" charset="0"/>
              </a:rPr>
              <a:t>Корреляция оценок возрастов компонентов не наблюдается</a:t>
            </a:r>
            <a:r>
              <a:rPr lang="ru-RU" dirty="0"/>
              <a:t>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5E7FCC3-C43A-476C-3782-01D0AF1E2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Физика звезд: теория и наблюдения, МГУ, 26-30 июня 2023г.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A624CBE-2183-1AC2-BB71-4E3D54212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8CC4-2799-48F4-B154-0122E0B8DCF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96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FC2557E-9211-DFC5-70BC-FD1871359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Многомерные данные </a:t>
            </a:r>
            <a:r>
              <a:rPr lang="en-US" dirty="0">
                <a:latin typeface="Comic Sans MS" panose="030F0702030302020204" pitchFamily="66" charset="0"/>
              </a:rPr>
              <a:t>Gaia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D189551-937D-6C75-E132-5005D7682A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>
                <a:latin typeface="Comic Sans MS" panose="030F0702030302020204" pitchFamily="66" charset="0"/>
              </a:rPr>
              <a:t>Положение в пространстве: небесные координаты (</a:t>
            </a:r>
            <a:r>
              <a:rPr lang="el-GR" b="1" dirty="0">
                <a:latin typeface="Comic Sans MS" panose="030F0702030302020204" pitchFamily="66" charset="0"/>
              </a:rPr>
              <a:t>α</a:t>
            </a:r>
            <a:r>
              <a:rPr lang="ru-RU" b="1" dirty="0">
                <a:latin typeface="Comic Sans MS" panose="030F0702030302020204" pitchFamily="66" charset="0"/>
              </a:rPr>
              <a:t>, </a:t>
            </a:r>
            <a:r>
              <a:rPr lang="el-GR" b="1" dirty="0">
                <a:latin typeface="Comic Sans MS" panose="030F0702030302020204" pitchFamily="66" charset="0"/>
              </a:rPr>
              <a:t>δ</a:t>
            </a:r>
            <a:r>
              <a:rPr lang="ru-RU" b="1" dirty="0">
                <a:latin typeface="Comic Sans MS" panose="030F0702030302020204" pitchFamily="66" charset="0"/>
              </a:rPr>
              <a:t>), тригонометрические параллаксы </a:t>
            </a:r>
            <a:r>
              <a:rPr lang="el-GR" b="1" dirty="0">
                <a:latin typeface="Comic Sans MS" panose="030F0702030302020204" pitchFamily="66" charset="0"/>
              </a:rPr>
              <a:t>ϖ</a:t>
            </a:r>
            <a:endParaRPr lang="ru-RU" b="1" dirty="0">
              <a:latin typeface="Comic Sans MS" panose="030F0702030302020204" pitchFamily="66" charset="0"/>
            </a:endParaRPr>
          </a:p>
          <a:p>
            <a:r>
              <a:rPr lang="ru-RU" b="1" dirty="0">
                <a:latin typeface="Comic Sans MS" panose="030F0702030302020204" pitchFamily="66" charset="0"/>
              </a:rPr>
              <a:t>Скорость: собственные движения µ</a:t>
            </a:r>
            <a:r>
              <a:rPr lang="el-GR" b="1" dirty="0">
                <a:latin typeface="Comic Sans MS" panose="030F0702030302020204" pitchFamily="66" charset="0"/>
              </a:rPr>
              <a:t>α</a:t>
            </a:r>
            <a:r>
              <a:rPr lang="ru-RU" b="1" dirty="0">
                <a:latin typeface="Comic Sans MS" panose="030F0702030302020204" pitchFamily="66" charset="0"/>
              </a:rPr>
              <a:t> µ</a:t>
            </a:r>
            <a:r>
              <a:rPr lang="el-GR" b="1" dirty="0">
                <a:latin typeface="Comic Sans MS" panose="030F0702030302020204" pitchFamily="66" charset="0"/>
              </a:rPr>
              <a:t>δ</a:t>
            </a:r>
            <a:r>
              <a:rPr lang="ru-RU" b="1" dirty="0">
                <a:latin typeface="Comic Sans MS" panose="030F0702030302020204" pitchFamily="66" charset="0"/>
              </a:rPr>
              <a:t>, </a:t>
            </a:r>
            <a:r>
              <a:rPr lang="ru-RU" i="1" dirty="0">
                <a:latin typeface="Comic Sans MS" panose="030F0702030302020204" pitchFamily="66" charset="0"/>
              </a:rPr>
              <a:t>лучевые скорости </a:t>
            </a:r>
            <a:r>
              <a:rPr lang="en-US" i="1" dirty="0" err="1">
                <a:latin typeface="Comic Sans MS" panose="030F0702030302020204" pitchFamily="66" charset="0"/>
              </a:rPr>
              <a:t>Vr</a:t>
            </a:r>
            <a:endParaRPr lang="ru-RU" i="1" dirty="0">
              <a:latin typeface="Comic Sans MS" panose="030F0702030302020204" pitchFamily="66" charset="0"/>
            </a:endParaRPr>
          </a:p>
          <a:p>
            <a:r>
              <a:rPr lang="ru-RU" b="1" dirty="0">
                <a:latin typeface="Comic Sans MS" panose="030F0702030302020204" pitchFamily="66" charset="0"/>
              </a:rPr>
              <a:t>Фотометрические характеристики: </a:t>
            </a:r>
            <a:r>
              <a:rPr lang="en-US" b="1" dirty="0">
                <a:latin typeface="Comic Sans MS" panose="030F0702030302020204" pitchFamily="66" charset="0"/>
              </a:rPr>
              <a:t>G, BP, RP </a:t>
            </a:r>
            <a:endParaRPr lang="ru-RU" b="1" dirty="0">
              <a:latin typeface="Comic Sans MS" panose="030F0702030302020204" pitchFamily="66" charset="0"/>
            </a:endParaRP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  <a:t>Астрофизические параметры: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межзвездное поглощение, металличность,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log g, </a:t>
            </a:r>
            <a:r>
              <a:rPr lang="ru-RU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возраст, масса, светимость, …</a:t>
            </a:r>
          </a:p>
          <a:p>
            <a:endParaRPr lang="ru-RU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CC5C43DD-D7E5-BFC6-A3D9-3E188007B3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51" y="3644856"/>
            <a:ext cx="5181600" cy="2711494"/>
          </a:xfr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9AF23A1-07BD-F630-C032-392EC551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Физика звезд: теория и наблюдения, МГУ, 26-30 июня 2023г.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0664DAC-42EE-55BC-672E-85930BFE9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1823-32B3-4484-9CF2-C1FF9CFBAA64}" type="slidenum">
              <a:rPr lang="ru-RU" smtClean="0"/>
              <a:t>2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D8DB49C-5AC4-3C7F-02A2-6731AA21B3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80" y="1311665"/>
            <a:ext cx="4921045" cy="245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9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1D82C474-1F97-A55A-8FF3-4EB64DA7A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APSIS: </a:t>
            </a:r>
            <a:r>
              <a:rPr lang="ru-RU" sz="3600" dirty="0">
                <a:latin typeface="Comic Sans MS" panose="030F0702030302020204" pitchFamily="66" charset="0"/>
              </a:rPr>
              <a:t>комбинация модулей для вычисления астрофизических параметров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AB413554-32DC-2DA0-886D-1D28B1B87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Астрометрические и фотометрические параметры </a:t>
            </a:r>
            <a:r>
              <a:rPr lang="en-US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Gaia</a:t>
            </a:r>
            <a:r>
              <a:rPr lang="ru-RU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, усредненные спектры </a:t>
            </a:r>
            <a:r>
              <a:rPr lang="en-US" dirty="0">
                <a:latin typeface="Comic Sans MS" panose="030F0702030302020204" pitchFamily="66" charset="0"/>
              </a:rPr>
              <a:t>+ </a:t>
            </a:r>
            <a:r>
              <a:rPr lang="ru-RU" dirty="0">
                <a:latin typeface="Comic Sans MS" panose="030F0702030302020204" pitchFamily="66" charset="0"/>
              </a:rPr>
              <a:t>априорная информация (модели звездной эволюции + модель строения Галактики) </a:t>
            </a:r>
          </a:p>
          <a:p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Модуль 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GSP-Phot</a:t>
            </a:r>
            <a:r>
              <a:rPr lang="en-US" dirty="0">
                <a:latin typeface="Comic Sans MS" panose="030F0702030302020204" pitchFamily="66" charset="0"/>
              </a:rPr>
              <a:t>: </a:t>
            </a:r>
            <a:r>
              <a:rPr lang="ru-RU" dirty="0">
                <a:latin typeface="Comic Sans MS" panose="030F0702030302020204" pitchFamily="66" charset="0"/>
              </a:rPr>
              <a:t>усредненные спектры </a:t>
            </a:r>
            <a:r>
              <a:rPr lang="en-US" dirty="0">
                <a:latin typeface="Comic Sans MS" panose="030F0702030302020204" pitchFamily="66" charset="0"/>
              </a:rPr>
              <a:t>BP/RP (470 </a:t>
            </a:r>
            <a:r>
              <a:rPr lang="ru-RU" dirty="0">
                <a:latin typeface="Comic Sans MS" panose="030F0702030302020204" pitchFamily="66" charset="0"/>
              </a:rPr>
              <a:t>млн звезд)</a:t>
            </a:r>
          </a:p>
          <a:p>
            <a:r>
              <a:rPr lang="ru-RU" dirty="0">
                <a:latin typeface="Comic Sans MS" panose="030F0702030302020204" pitchFamily="66" charset="0"/>
              </a:rPr>
              <a:t>Модуль </a:t>
            </a:r>
            <a:r>
              <a:rPr lang="en-US" dirty="0">
                <a:latin typeface="Comic Sans MS" panose="030F0702030302020204" pitchFamily="66" charset="0"/>
              </a:rPr>
              <a:t>GSP-Spec: </a:t>
            </a:r>
            <a:r>
              <a:rPr lang="ru-RU" dirty="0">
                <a:latin typeface="Comic Sans MS" panose="030F0702030302020204" pitchFamily="66" charset="0"/>
              </a:rPr>
              <a:t>усредненные спектры </a:t>
            </a:r>
            <a:r>
              <a:rPr lang="en-US" dirty="0">
                <a:latin typeface="Comic Sans MS" panose="030F0702030302020204" pitchFamily="66" charset="0"/>
              </a:rPr>
              <a:t>RVS (5 </a:t>
            </a:r>
            <a:r>
              <a:rPr lang="ru-RU" dirty="0">
                <a:latin typeface="Comic Sans MS" panose="030F0702030302020204" pitchFamily="66" charset="0"/>
              </a:rPr>
              <a:t>млн звезд)</a:t>
            </a:r>
          </a:p>
          <a:p>
            <a:r>
              <a:rPr lang="ru-RU" dirty="0">
                <a:latin typeface="Comic Sans MS" panose="030F0702030302020204" pitchFamily="66" charset="0"/>
              </a:rPr>
              <a:t>Специальные модули для некоторых определенных типов звезд (+ априорная информация)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E71BA3-B2B2-E554-7884-E79BD4E47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Физика звезд: теория и наблюдения, МГУ, 26-30 июня 2023г.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23C960-A316-F2DB-5CB0-5F1FD2197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8CC4-2799-48F4-B154-0122E0B8DCF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99F0AD-64E8-16B5-C4DA-C72EAF67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Звезды, имеющие общее происхождение, длительное время сохраняют общее движение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BADA3C-D2D6-B42B-3391-42C23C3F7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953" y="2060848"/>
            <a:ext cx="4884789" cy="410445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Comic Sans MS" panose="030F0702030302020204" pitchFamily="66" charset="0"/>
              </a:rPr>
              <a:t>Показано (см., например, </a:t>
            </a:r>
            <a:r>
              <a:rPr lang="en-US" dirty="0" err="1">
                <a:latin typeface="Comic Sans MS" panose="030F0702030302020204" pitchFamily="66" charset="0"/>
              </a:rPr>
              <a:t>Kamdar</a:t>
            </a:r>
            <a:r>
              <a:rPr lang="en-US" dirty="0">
                <a:latin typeface="Comic Sans MS" panose="030F0702030302020204" pitchFamily="66" charset="0"/>
              </a:rPr>
              <a:t> et al. 2019, “Stars that move together were born together”), </a:t>
            </a:r>
            <a:r>
              <a:rPr lang="ru-RU" dirty="0">
                <a:latin typeface="Comic Sans MS" panose="030F0702030302020204" pitchFamily="66" charset="0"/>
              </a:rPr>
              <a:t>что близкие пространственные скорости – значимый индикатор общего происхождения звезд даже при больших расстояниях между ними.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48DD4AE-ED54-3759-FA6C-F8D3D21E9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924" y="2267515"/>
            <a:ext cx="3651114" cy="3539202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5925BC51-7745-0B93-04B9-6AFFE1FE8EAC}"/>
              </a:ext>
            </a:extLst>
          </p:cNvPr>
          <p:cNvCxnSpPr/>
          <p:nvPr/>
        </p:nvCxnSpPr>
        <p:spPr>
          <a:xfrm>
            <a:off x="5981700" y="4016308"/>
            <a:ext cx="4742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413FC35-9E57-7BEC-2AE3-BCC1032E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Физика звезд: теория и наблюдения, МГУ, 26-30 июня 2023г.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CDABAA-5178-0AFC-033D-111792AC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8CC4-2799-48F4-B154-0122E0B8DCF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41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903B9-BF37-9FA9-854B-5EAEBA260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Каталог </a:t>
            </a:r>
            <a:r>
              <a:rPr lang="en-US" dirty="0">
                <a:latin typeface="Comic Sans MS" panose="030F0702030302020204" pitchFamily="66" charset="0"/>
              </a:rPr>
              <a:t>El </a:t>
            </a:r>
            <a:r>
              <a:rPr lang="en-US" dirty="0" err="1">
                <a:latin typeface="Comic Sans MS" panose="030F0702030302020204" pitchFamily="66" charset="0"/>
              </a:rPr>
              <a:t>Badry</a:t>
            </a:r>
            <a:r>
              <a:rPr lang="en-US" dirty="0">
                <a:latin typeface="Comic Sans MS" panose="030F0702030302020204" pitchFamily="66" charset="0"/>
              </a:rPr>
              <a:t> et al. 2021</a:t>
            </a:r>
            <a:r>
              <a:rPr lang="ru-RU" dirty="0">
                <a:latin typeface="Comic Sans MS" panose="030F0702030302020204" pitchFamily="66" charset="0"/>
              </a:rPr>
              <a:t>: 1 млн эволюционно связанных пар звезд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7F3D5D-F1E4-8175-8895-50B10C84B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Звезды с общим происхождением: близкий возраст, металличность</a:t>
            </a:r>
          </a:p>
          <a:p>
            <a:r>
              <a:rPr lang="ru-RU" dirty="0">
                <a:latin typeface="Comic Sans MS" panose="030F0702030302020204" pitchFamily="66" charset="0"/>
              </a:rPr>
              <a:t>Звезды с общим движением: близкие лучевые скорости</a:t>
            </a:r>
          </a:p>
          <a:p>
            <a:r>
              <a:rPr lang="ru-RU" dirty="0">
                <a:latin typeface="Comic Sans MS" panose="030F0702030302020204" pitchFamily="66" charset="0"/>
              </a:rPr>
              <a:t>Звезды на небольшом физическом расстоянии друг от друга: близкое поглощение</a:t>
            </a:r>
          </a:p>
          <a:p>
            <a:endParaRPr lang="ru-RU" dirty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ru-RU" dirty="0">
                <a:latin typeface="Comic Sans MS" panose="030F0702030302020204" pitchFamily="66" charset="0"/>
              </a:rPr>
              <a:t>Возможность независимого теста параметров. </a:t>
            </a:r>
          </a:p>
          <a:p>
            <a:pPr>
              <a:buFontTx/>
              <a:buChar char="-"/>
            </a:pPr>
            <a:r>
              <a:rPr lang="en-US" dirty="0" err="1">
                <a:latin typeface="Comic Sans MS" panose="030F0702030302020204" pitchFamily="66" charset="0"/>
              </a:rPr>
              <a:t>R_chance_align</a:t>
            </a:r>
            <a:r>
              <a:rPr lang="en-US" dirty="0">
                <a:latin typeface="Comic Sans MS" panose="030F0702030302020204" pitchFamily="66" charset="0"/>
              </a:rPr>
              <a:t> –</a:t>
            </a:r>
            <a:r>
              <a:rPr lang="ru-RU" dirty="0">
                <a:latin typeface="Comic Sans MS" panose="030F0702030302020204" pitchFamily="66" charset="0"/>
              </a:rPr>
              <a:t> величина, характеризующая вероятность того, что комбинация пространственно-кинематических характеристик компонентов может объясняться случайным совпадением («надежные» = </a:t>
            </a:r>
            <a:r>
              <a:rPr lang="en-US" dirty="0">
                <a:latin typeface="Comic Sans MS" panose="030F0702030302020204" pitchFamily="66" charset="0"/>
              </a:rPr>
              <a:t>R</a:t>
            </a:r>
            <a:r>
              <a:rPr lang="he-IL" dirty="0">
                <a:latin typeface="Comic Sans MS" panose="030F0702030302020204" pitchFamily="66" charset="0"/>
              </a:rPr>
              <a:t>_</a:t>
            </a:r>
            <a:r>
              <a:rPr lang="en-US" dirty="0" err="1">
                <a:latin typeface="Comic Sans MS" panose="030F0702030302020204" pitchFamily="66" charset="0"/>
              </a:rPr>
              <a:t>chance_align</a:t>
            </a:r>
            <a:r>
              <a:rPr lang="en-US" dirty="0">
                <a:latin typeface="Comic Sans MS" panose="030F0702030302020204" pitchFamily="66" charset="0"/>
              </a:rPr>
              <a:t>&lt;0.1)</a:t>
            </a:r>
          </a:p>
          <a:p>
            <a:pPr>
              <a:buFontTx/>
              <a:buChar char="-"/>
            </a:pPr>
            <a:r>
              <a:rPr lang="ru-RU" dirty="0">
                <a:latin typeface="Comic Sans MS" panose="030F0702030302020204" pitchFamily="66" charset="0"/>
              </a:rPr>
              <a:t>Всего выделено </a:t>
            </a:r>
            <a:r>
              <a:rPr lang="he-IL" dirty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1.8 млн вероятных пар, из них 1 млн «надежных»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6C15C73-E423-68DE-358D-D72F7972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Физика звезд: теория и наблюдения, МГУ, 26-30 июня 2023г.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489C404-DD02-709B-4CCB-A46C4F64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8CC4-2799-48F4-B154-0122E0B8DC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1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281BA1-8D86-9167-AFC7-1A1E0D0BC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Вероятность того, что пара является «надежной», </a:t>
            </a:r>
            <a:r>
              <a:rPr lang="en-US" dirty="0">
                <a:latin typeface="Comic Sans MS" panose="030F0702030302020204" pitchFamily="66" charset="0"/>
              </a:rPr>
              <a:t>vs</a:t>
            </a:r>
            <a:r>
              <a:rPr lang="ru-RU" dirty="0">
                <a:latin typeface="Comic Sans MS" panose="030F0702030302020204" pitchFamily="66" charset="0"/>
              </a:rPr>
              <a:t> различие характеристик 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A6BED99-D067-1061-1EB7-209EFBFEF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Физика звезд: теория и наблюдения, МГУ, 26-30 июня 2023г.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6B9A0AD-A832-BD00-F763-40422894C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8CC4-2799-48F4-B154-0122E0B8DCFC}" type="slidenum">
              <a:rPr lang="ru-RU" smtClean="0"/>
              <a:t>6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7CB1DB0-2A9A-3AD7-A5B5-8D8C472E6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148" y="1690688"/>
            <a:ext cx="6105909" cy="4557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B2D0B1-6C3C-5CE2-9F33-200E99042ECE}"/>
              </a:ext>
            </a:extLst>
          </p:cNvPr>
          <p:cNvSpPr txBox="1"/>
          <p:nvPr/>
        </p:nvSpPr>
        <p:spPr>
          <a:xfrm>
            <a:off x="658762" y="2261419"/>
            <a:ext cx="221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RV</a:t>
            </a:r>
            <a: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  <a:t> (122004 пар,</a:t>
            </a:r>
            <a:endParaRPr lang="en-US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&lt;</a:t>
            </a:r>
            <a:r>
              <a:rPr lang="el-GR" b="1" dirty="0">
                <a:solidFill>
                  <a:schemeClr val="tx2"/>
                </a:solidFill>
                <a:latin typeface="Comic Sans MS" panose="030F0702030302020204" pitchFamily="66" charset="0"/>
              </a:rPr>
              <a:t>δ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RV&gt;=3.3 </a:t>
            </a:r>
            <a: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  <a:t>км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/</a:t>
            </a:r>
            <a: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  <a:t>с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  <a:endParaRPr lang="ru-RU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28D5BE5-F2AA-B69C-C48A-2A5C70A98052}"/>
              </a:ext>
            </a:extLst>
          </p:cNvPr>
          <p:cNvSpPr txBox="1"/>
          <p:nvPr/>
        </p:nvSpPr>
        <p:spPr>
          <a:xfrm>
            <a:off x="422787" y="4955458"/>
            <a:ext cx="254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[Fe/H]</a:t>
            </a:r>
            <a: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  <a:t> (666907 пар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, &lt;</a:t>
            </a:r>
            <a:r>
              <a:rPr lang="el-GR" b="1" dirty="0">
                <a:solidFill>
                  <a:schemeClr val="tx2"/>
                </a:solidFill>
                <a:latin typeface="Comic Sans MS" panose="030F0702030302020204" pitchFamily="66" charset="0"/>
              </a:rPr>
              <a:t>δ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[Fe/H]&gt;=0.04)</a:t>
            </a:r>
            <a:endParaRPr lang="ru-RU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288BE5C-F28A-01EF-988A-610973E077AF}"/>
              </a:ext>
            </a:extLst>
          </p:cNvPr>
          <p:cNvSpPr txBox="1"/>
          <p:nvPr/>
        </p:nvSpPr>
        <p:spPr>
          <a:xfrm>
            <a:off x="9321057" y="2104103"/>
            <a:ext cx="2376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Age</a:t>
            </a:r>
            <a: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  <a:t> (161948 пар,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 &lt;</a:t>
            </a:r>
            <a:r>
              <a:rPr lang="el-GR" b="1" dirty="0">
                <a:solidFill>
                  <a:schemeClr val="tx2"/>
                </a:solidFill>
                <a:latin typeface="Comic Sans MS" panose="030F0702030302020204" pitchFamily="66" charset="0"/>
              </a:rPr>
              <a:t>δ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Age&gt;=2.2 </a:t>
            </a:r>
            <a: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  <a:t>млрд лет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, &lt;</a:t>
            </a:r>
            <a:r>
              <a:rPr lang="el-GR" b="1" dirty="0">
                <a:solidFill>
                  <a:schemeClr val="tx2"/>
                </a:solidFill>
                <a:latin typeface="Comic Sans MS" panose="030F0702030302020204" pitchFamily="66" charset="0"/>
              </a:rPr>
              <a:t>δ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Age/Age&gt;=0.6)</a:t>
            </a:r>
            <a: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4315C1F-ACEF-A524-3B81-CB2D15C8E1E5}"/>
              </a:ext>
            </a:extLst>
          </p:cNvPr>
          <p:cNvSpPr txBox="1"/>
          <p:nvPr/>
        </p:nvSpPr>
        <p:spPr>
          <a:xfrm>
            <a:off x="9448799" y="4955458"/>
            <a:ext cx="2376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A_G</a:t>
            </a:r>
            <a: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  <a:t> (666907 пар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</a:p>
          <a:p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&lt;</a:t>
            </a:r>
            <a:r>
              <a:rPr lang="el-GR" b="1" dirty="0">
                <a:solidFill>
                  <a:schemeClr val="tx2"/>
                </a:solidFill>
                <a:latin typeface="Comic Sans MS" panose="030F0702030302020204" pitchFamily="66" charset="0"/>
              </a:rPr>
              <a:t>δ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A_G&gt;=0.02 mag)</a:t>
            </a:r>
            <a:endParaRPr lang="ru-RU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578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A21F59-BC47-6D16-6827-A4268232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Металличность с </a:t>
            </a:r>
            <a:r>
              <a:rPr lang="en-US" dirty="0">
                <a:latin typeface="Comic Sans MS" panose="030F0702030302020204" pitchFamily="66" charset="0"/>
              </a:rPr>
              <a:t>GSP-Spec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34ADBA0-D0C7-9BB1-A71A-AC8B7318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Физика звезд: теория и наблюдения, МГУ, 26-30 июня 2023г.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EDE06D3-91B8-808F-0378-892CC16E1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8CC4-2799-48F4-B154-0122E0B8DCFC}" type="slidenum">
              <a:rPr lang="ru-RU" smtClean="0"/>
              <a:t>7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D01E3B8-D81A-9988-C7C9-B52705E14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35" y="1690688"/>
            <a:ext cx="5010150" cy="381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36F24A-484D-87B9-139A-1B436B534A43}"/>
              </a:ext>
            </a:extLst>
          </p:cNvPr>
          <p:cNvSpPr txBox="1"/>
          <p:nvPr/>
        </p:nvSpPr>
        <p:spPr>
          <a:xfrm>
            <a:off x="8308257" y="2418735"/>
            <a:ext cx="3224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  <a:t>2421 пара, из них 2398 с </a:t>
            </a:r>
            <a:r>
              <a:rPr lang="en-US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R_chance_align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&lt;0.1</a:t>
            </a:r>
          </a:p>
          <a:p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&lt;</a:t>
            </a:r>
            <a:r>
              <a:rPr lang="el-GR" b="1" dirty="0">
                <a:solidFill>
                  <a:schemeClr val="tx2"/>
                </a:solidFill>
                <a:latin typeface="Comic Sans MS" panose="030F0702030302020204" pitchFamily="66" charset="0"/>
              </a:rPr>
              <a:t>δ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[Fe/H]_s&gt;=0.15</a:t>
            </a:r>
            <a:endParaRPr lang="ru-RU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4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EDC8EF-6FB9-D90A-9EA4-7E74F35A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Независимая калибровка ошибок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>
                <a:extLst>
                  <a:ext uri="{FF2B5EF4-FFF2-40B4-BE49-F238E27FC236}">
                    <a16:creationId xmlns:a16="http://schemas.microsoft.com/office/drawing/2014/main" xmlns="" id="{537D3E09-808F-8498-F4C6-9CC7DB6276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>
                    <a:solidFill>
                      <a:schemeClr val="tx2"/>
                    </a:solidFill>
                    <a:latin typeface="Comic Sans MS" panose="030F0702030302020204" pitchFamily="66" charset="0"/>
                  </a:rPr>
                  <a:t>Измеряемая величина </a:t>
                </a:r>
                <a:r>
                  <a:rPr lang="en-US" dirty="0">
                    <a:solidFill>
                      <a:schemeClr val="tx2"/>
                    </a:solidFill>
                    <a:latin typeface="Comic Sans MS" panose="030F0702030302020204" pitchFamily="66" charset="0"/>
                  </a:rPr>
                  <a:t>X±</a:t>
                </a:r>
                <a:r>
                  <a:rPr lang="el-GR" dirty="0">
                    <a:solidFill>
                      <a:schemeClr val="tx2"/>
                    </a:solidFill>
                    <a:latin typeface="Comic Sans MS" panose="030F0702030302020204" pitchFamily="66" charset="0"/>
                  </a:rPr>
                  <a:t>δ</a:t>
                </a:r>
                <a:r>
                  <a:rPr lang="en-US" dirty="0">
                    <a:solidFill>
                      <a:schemeClr val="tx2"/>
                    </a:solidFill>
                    <a:latin typeface="Comic Sans MS" panose="030F0702030302020204" pitchFamily="66" charset="0"/>
                  </a:rPr>
                  <a:t>X</a:t>
                </a:r>
                <a:endParaRPr lang="ru-RU" dirty="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  <a:p>
                <a:endParaRPr lang="en-US" dirty="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dirty="0">
                    <a:solidFill>
                      <a:schemeClr val="tx2"/>
                    </a:solidFill>
                    <a:latin typeface="Comic Sans MS" panose="030F0702030302020204" pitchFamily="66" charset="0"/>
                  </a:rPr>
                  <a:t>X_1=X_2 [X_i_1 ±</a:t>
                </a:r>
                <a:r>
                  <a:rPr lang="el-GR" dirty="0">
                    <a:solidFill>
                      <a:schemeClr val="tx2"/>
                    </a:solidFill>
                    <a:latin typeface="Comic Sans MS" panose="030F0702030302020204" pitchFamily="66" charset="0"/>
                  </a:rPr>
                  <a:t>δ</a:t>
                </a:r>
                <a:r>
                  <a:rPr lang="en-US" dirty="0">
                    <a:solidFill>
                      <a:schemeClr val="tx2"/>
                    </a:solidFill>
                    <a:latin typeface="Comic Sans MS" panose="030F0702030302020204" pitchFamily="66" charset="0"/>
                  </a:rPr>
                  <a:t>X_i_1, X_i_2 ±</a:t>
                </a:r>
                <a:r>
                  <a:rPr lang="el-GR" dirty="0">
                    <a:solidFill>
                      <a:schemeClr val="tx2"/>
                    </a:solidFill>
                    <a:latin typeface="Comic Sans MS" panose="030F0702030302020204" pitchFamily="66" charset="0"/>
                  </a:rPr>
                  <a:t>δ</a:t>
                </a:r>
                <a:r>
                  <a:rPr lang="en-US" dirty="0">
                    <a:solidFill>
                      <a:schemeClr val="tx2"/>
                    </a:solidFill>
                    <a:latin typeface="Comic Sans MS" panose="030F0702030302020204" pitchFamily="66" charset="0"/>
                  </a:rPr>
                  <a:t>X_i_2]</a:t>
                </a:r>
                <a:endParaRPr lang="ru-RU" dirty="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  <a:p>
                <a:endParaRPr lang="en-US" dirty="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  <a:p>
                <a:r>
                  <a:rPr lang="ru-RU" dirty="0">
                    <a:solidFill>
                      <a:schemeClr val="tx2"/>
                    </a:solidFill>
                    <a:latin typeface="Comic Sans MS" panose="030F0702030302020204" pitchFamily="66" charset="0"/>
                  </a:rPr>
                  <a:t>Нормализованная на суммарную ошибку разность </a:t>
                </a:r>
                <a:r>
                  <a:rPr lang="en-US" dirty="0">
                    <a:solidFill>
                      <a:schemeClr val="tx2"/>
                    </a:solidFill>
                    <a:latin typeface="Comic Sans MS" panose="030F0702030302020204" pitchFamily="66" charset="0"/>
                  </a:rPr>
                  <a:t>       (X_i_1-X_i_2)/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l-GR" dirty="0">
                                <a:solidFill>
                                  <a:schemeClr val="tx2"/>
                                </a:solidFill>
                                <a:latin typeface="Comic Sans MS" panose="030F0702030302020204" pitchFamily="66" charset="0"/>
                              </a:rPr>
                              <m:t>δ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tx2"/>
                                </a:solidFill>
                                <a:latin typeface="Comic Sans MS" panose="030F0702030302020204" pitchFamily="66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tx2"/>
                                </a:solidFill>
                                <a:latin typeface="Comic Sans MS" panose="030F0702030302020204" pitchFamily="66" charset="0"/>
                              </a:rPr>
                              <m:t>_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tx2"/>
                                </a:solidFill>
                                <a:latin typeface="Comic Sans MS" panose="030F0702030302020204" pitchFamily="66" charset="0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tx2"/>
                                </a:solidFill>
                                <a:latin typeface="Comic Sans MS" panose="030F0702030302020204" pitchFamily="66" charset="0"/>
                              </a:rPr>
                              <m:t>_</m:t>
                            </m:r>
                            <m: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2 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l-GR" dirty="0">
                                <a:solidFill>
                                  <a:schemeClr val="tx2"/>
                                </a:solidFill>
                                <a:latin typeface="Comic Sans MS" panose="030F0702030302020204" pitchFamily="66" charset="0"/>
                              </a:rPr>
                              <m:t>δ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tx2"/>
                                </a:solidFill>
                                <a:latin typeface="Comic Sans MS" panose="030F0702030302020204" pitchFamily="66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tx2"/>
                                </a:solidFill>
                                <a:latin typeface="Comic Sans MS" panose="030F0702030302020204" pitchFamily="66" charset="0"/>
                              </a:rPr>
                              <m:t>_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tx2"/>
                                </a:solidFill>
                                <a:latin typeface="Comic Sans MS" panose="030F0702030302020204" pitchFamily="66" charset="0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tx2"/>
                                </a:solidFill>
                                <a:latin typeface="Comic Sans MS" panose="030F0702030302020204" pitchFamily="66" charset="0"/>
                              </a:rPr>
                              <m:t>_2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l-GR" dirty="0">
                    <a:solidFill>
                      <a:schemeClr val="tx2"/>
                    </a:solidFill>
                  </a:rPr>
                  <a:t> 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ru-RU" dirty="0">
                    <a:solidFill>
                      <a:schemeClr val="tx2"/>
                    </a:solidFill>
                    <a:latin typeface="Comic Sans MS" panose="030F0702030302020204" pitchFamily="66" charset="0"/>
                  </a:rPr>
                  <a:t>в пределе должна стремиться к распределению по Гауссу с </a:t>
                </a:r>
                <a:r>
                  <a:rPr lang="el-GR" dirty="0">
                    <a:solidFill>
                      <a:schemeClr val="tx2"/>
                    </a:solidFill>
                    <a:latin typeface="Comic Sans MS" panose="030F0702030302020204" pitchFamily="66" charset="0"/>
                  </a:rPr>
                  <a:t>σ</a:t>
                </a:r>
                <a:r>
                  <a:rPr lang="ru-RU" dirty="0">
                    <a:solidFill>
                      <a:schemeClr val="tx2"/>
                    </a:solidFill>
                    <a:latin typeface="Comic Sans MS" panose="030F0702030302020204" pitchFamily="66" charset="0"/>
                  </a:rPr>
                  <a:t>=1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Comic Sans MS" panose="030F0702030302020204" pitchFamily="66" charset="0"/>
                  </a:rPr>
                  <a:t>- если ошибки </a:t>
                </a:r>
                <a:r>
                  <a:rPr lang="el-GR" dirty="0">
                    <a:latin typeface="Comic Sans MS" panose="030F0702030302020204" pitchFamily="66" charset="0"/>
                  </a:rPr>
                  <a:t>δ</a:t>
                </a:r>
                <a:r>
                  <a:rPr lang="en-US" dirty="0">
                    <a:latin typeface="Comic Sans MS" panose="030F0702030302020204" pitchFamily="66" charset="0"/>
                  </a:rPr>
                  <a:t>X</a:t>
                </a:r>
                <a:r>
                  <a:rPr lang="ru-RU" dirty="0">
                    <a:latin typeface="Comic Sans MS" panose="030F0702030302020204" pitchFamily="66" charset="0"/>
                  </a:rPr>
                  <a:t> адекватны.</a:t>
                </a:r>
              </a:p>
            </p:txBody>
          </p:sp>
        </mc:Choice>
        <mc:Fallback xmlns="">
          <p:sp>
            <p:nvSpPr>
              <p:cNvPr id="5" name="Объект 4">
                <a:extLst>
                  <a:ext uri="{FF2B5EF4-FFF2-40B4-BE49-F238E27FC236}">
                    <a16:creationId xmlns:a16="http://schemas.microsoft.com/office/drawing/2014/main" id="{537D3E09-808F-8498-F4C6-9CC7DB6276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2BAE33D-7269-6AB9-BC54-EA03754B4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Физика звезд: теория и наблюдения, МГУ, 26-30 июня 2023г.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0DD3FB5-94BB-9872-50A5-2254DC798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8CC4-2799-48F4-B154-0122E0B8DCF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9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AD8EE632-4287-8FC4-B7BC-6E76B7A6B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Металличности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8F367E5-0EF9-0F91-05EB-5117A289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Физика звезд: теория и наблюдения, МГУ, 26-30 июня 2023г.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AA01750-6463-3A40-C253-CDB1D39CE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8CC4-2799-48F4-B154-0122E0B8DCFC}" type="slidenum">
              <a:rPr lang="ru-RU" smtClean="0"/>
              <a:t>9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803C899-4602-38E7-8212-F5F37FBC8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97" y="1825625"/>
            <a:ext cx="4947903" cy="45747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2D3B6E7-9609-E95F-4566-56DCFA07F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979942"/>
            <a:ext cx="3945666" cy="45129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72DF530-81F2-B693-BEE7-96B2444E3AAB}"/>
              </a:ext>
            </a:extLst>
          </p:cNvPr>
          <p:cNvSpPr txBox="1"/>
          <p:nvPr/>
        </p:nvSpPr>
        <p:spPr>
          <a:xfrm>
            <a:off x="5948516" y="2576052"/>
            <a:ext cx="220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[Fe/H]_1-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[Fe/H]_2</a:t>
            </a:r>
            <a:r>
              <a:rPr lang="ru-RU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7F7573B-47CB-F83D-CFEB-27D4A86A2165}"/>
              </a:ext>
            </a:extLst>
          </p:cNvPr>
          <p:cNvSpPr txBox="1"/>
          <p:nvPr/>
        </p:nvSpPr>
        <p:spPr>
          <a:xfrm>
            <a:off x="6096000" y="3603262"/>
            <a:ext cx="2204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Comic Sans MS" panose="030F0702030302020204" pitchFamily="66" charset="0"/>
              </a:rPr>
              <a:t>Систематическое превышение 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[Fe/H]_2</a:t>
            </a:r>
            <a:r>
              <a:rPr lang="ru-RU" dirty="0">
                <a:solidFill>
                  <a:schemeClr val="tx2"/>
                </a:solidFill>
                <a:latin typeface="Comic Sans MS" panose="030F0702030302020204" pitchFamily="66" charset="0"/>
              </a:rPr>
              <a:t> над 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[Fe/H]_</a:t>
            </a:r>
            <a:r>
              <a:rPr lang="ru-RU" dirty="0">
                <a:solidFill>
                  <a:schemeClr val="tx2"/>
                </a:solidFill>
                <a:latin typeface="Comic Sans MS" panose="030F0702030302020204" pitchFamily="66" charset="0"/>
              </a:rPr>
              <a:t>1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Comic Sans MS" panose="030F0702030302020204" pitchFamily="66" charset="0"/>
              </a:rPr>
              <a:t>– температурная зависимость</a:t>
            </a:r>
          </a:p>
          <a:p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[Fe/H]?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9937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3331</TotalTime>
  <Words>665</Words>
  <Application>Microsoft Office PowerPoint</Application>
  <PresentationFormat>Широкоэкранный</PresentationFormat>
  <Paragraphs>71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Cambria Math</vt:lpstr>
      <vt:lpstr>Comic Sans MS</vt:lpstr>
      <vt:lpstr>Times New Roman</vt:lpstr>
      <vt:lpstr>Тема Office</vt:lpstr>
      <vt:lpstr>Спектроскопические и астрофизические параметры звезд в Gaia DR3:  независимый тест с каталогом широких пар звезд </vt:lpstr>
      <vt:lpstr>Многомерные данные Gaia</vt:lpstr>
      <vt:lpstr>APSIS: комбинация модулей для вычисления астрофизических параметров</vt:lpstr>
      <vt:lpstr>Звезды, имеющие общее происхождение, длительное время сохраняют общее движение</vt:lpstr>
      <vt:lpstr>Каталог El Badry et al. 2021: 1 млн эволюционно связанных пар звезд</vt:lpstr>
      <vt:lpstr>Вероятность того, что пара является «надежной», vs различие характеристик  </vt:lpstr>
      <vt:lpstr>Металличность с GSP-Spec</vt:lpstr>
      <vt:lpstr>Независимая калибровка ошибок </vt:lpstr>
      <vt:lpstr>Металличности</vt:lpstr>
      <vt:lpstr>Результаты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Звезды с экзопланетами в группах с общим собственным движением</dc:title>
  <dc:creator>Дана Ковалева</dc:creator>
  <cp:lastModifiedBy>User</cp:lastModifiedBy>
  <cp:revision>54</cp:revision>
  <dcterms:created xsi:type="dcterms:W3CDTF">2022-11-05T14:40:47Z</dcterms:created>
  <dcterms:modified xsi:type="dcterms:W3CDTF">2023-06-27T06:50:17Z</dcterms:modified>
</cp:coreProperties>
</file>